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370" r:id="rId5"/>
    <p:sldId id="372" r:id="rId6"/>
    <p:sldId id="353" r:id="rId7"/>
    <p:sldId id="371" r:id="rId8"/>
    <p:sldId id="2440" r:id="rId9"/>
    <p:sldId id="2439" r:id="rId10"/>
    <p:sldId id="2432" r:id="rId11"/>
    <p:sldId id="3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84" autoAdjust="0"/>
  </p:normalViewPr>
  <p:slideViewPr>
    <p:cSldViewPr snapToGrid="0" showGuides="1">
      <p:cViewPr varScale="1">
        <p:scale>
          <a:sx n="65" d="100"/>
          <a:sy n="65" d="100"/>
        </p:scale>
        <p:origin x="936" y="78"/>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8/21/2024</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8/21/2024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a:t>
            </a:fld>
            <a:endParaRPr lang="en-US" dirty="0"/>
          </a:p>
        </p:txBody>
      </p:sp>
    </p:spTree>
    <p:extLst>
      <p:ext uri="{BB962C8B-B14F-4D97-AF65-F5344CB8AC3E}">
        <p14:creationId xmlns:p14="http://schemas.microsoft.com/office/powerpoint/2010/main" val="2770623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176883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34044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5</a:t>
            </a:fld>
            <a:endParaRPr lang="en-US" dirty="0"/>
          </a:p>
        </p:txBody>
      </p:sp>
    </p:spTree>
    <p:extLst>
      <p:ext uri="{BB962C8B-B14F-4D97-AF65-F5344CB8AC3E}">
        <p14:creationId xmlns:p14="http://schemas.microsoft.com/office/powerpoint/2010/main" val="657888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6</a:t>
            </a:fld>
            <a:endParaRPr lang="en-US" dirty="0"/>
          </a:p>
        </p:txBody>
      </p:sp>
    </p:spTree>
    <p:extLst>
      <p:ext uri="{BB962C8B-B14F-4D97-AF65-F5344CB8AC3E}">
        <p14:creationId xmlns:p14="http://schemas.microsoft.com/office/powerpoint/2010/main" val="270513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8</a:t>
            </a:fld>
            <a:endParaRPr lang="en-US" dirty="0"/>
          </a:p>
        </p:txBody>
      </p:sp>
    </p:spTree>
    <p:extLst>
      <p:ext uri="{BB962C8B-B14F-4D97-AF65-F5344CB8AC3E}">
        <p14:creationId xmlns:p14="http://schemas.microsoft.com/office/powerpoint/2010/main" val="37214309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8/21/2024</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cxnSp>
        <p:nvCxnSpPr>
          <p:cNvPr id="25" name="Straight Connector 24">
            <a:extLst>
              <a:ext uri="{FF2B5EF4-FFF2-40B4-BE49-F238E27FC236}">
                <a16:creationId xmlns:a16="http://schemas.microsoft.com/office/drawing/2014/main" id="{1F0DC2E4-7646-43BF-B8DC-85D33B146272}"/>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170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3" name="Shape 61">
            <a:extLst>
              <a:ext uri="{FF2B5EF4-FFF2-40B4-BE49-F238E27FC236}">
                <a16:creationId xmlns:a16="http://schemas.microsoft.com/office/drawing/2014/main" id="{F6F03F60-67D7-4B09-BA61-2DD6EEABD329}"/>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7374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32238"/>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31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8/21/2024</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6" cstate="screen">
            <a:extLst>
              <a:ext uri="{BEBA8EAE-BF5A-486C-A8C5-ECC9F3942E4B}">
                <a14:imgProps xmlns:a14="http://schemas.microsoft.com/office/drawing/2010/main">
                  <a14:imgLayer r:embed="rId17">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66" r:id="rId6"/>
    <p:sldLayoutId id="2147483670" r:id="rId7"/>
    <p:sldLayoutId id="2147483672" r:id="rId8"/>
    <p:sldLayoutId id="2147483673" r:id="rId9"/>
    <p:sldLayoutId id="2147483653" r:id="rId10"/>
    <p:sldLayoutId id="2147483671" r:id="rId11"/>
    <p:sldLayoutId id="2147483668" r:id="rId12"/>
    <p:sldLayoutId id="2147483654" r:id="rId13"/>
    <p:sldLayoutId id="2147483655" r:id="rId14"/>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f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View of Mountain " title="View of Mountain ">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3" name="Freeform: Shape 12">
            <a:extLst>
              <a:ext uri="{FF2B5EF4-FFF2-40B4-BE49-F238E27FC236}">
                <a16:creationId xmlns:a16="http://schemas.microsoft.com/office/drawing/2014/main" id="{C6C7DB9E-AAE0-492D-9636-97F97F7754BC}"/>
              </a:ext>
              <a:ext uri="{C183D7F6-B498-43B3-948B-1728B52AA6E4}">
                <adec:decorative xmlns:adec="http://schemas.microsoft.com/office/drawing/2017/decorative" val="1"/>
              </a:ext>
            </a:extLst>
          </p:cNvPr>
          <p:cNvSpPr/>
          <p:nvPr/>
        </p:nvSpPr>
        <p:spPr>
          <a:xfrm>
            <a:off x="0" y="906266"/>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chemeClr val="accent3">
              <a:lumMod val="7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bwMode="blackGray">
          <a:xfrm>
            <a:off x="6644481" y="1651569"/>
            <a:ext cx="4950937" cy="2528008"/>
          </a:xfrm>
        </p:spPr>
        <p:txBody>
          <a:bodyPr/>
          <a:lstStyle/>
          <a:p>
            <a:r>
              <a:rPr lang="en-US" dirty="0"/>
              <a:t>Primary memory definition</a:t>
            </a:r>
          </a:p>
        </p:txBody>
      </p:sp>
      <p:cxnSp>
        <p:nvCxnSpPr>
          <p:cNvPr id="14" name="Straight Connector 13">
            <a:extLst>
              <a:ext uri="{FF2B5EF4-FFF2-40B4-BE49-F238E27FC236}">
                <a16:creationId xmlns:a16="http://schemas.microsoft.com/office/drawing/2014/main" id="{3FEF4EBC-B646-41B8-852F-28E73136DE22}"/>
              </a:ext>
              <a:ext uri="{C183D7F6-B498-43B3-948B-1728B52AA6E4}">
                <adec:decorative xmlns:adec="http://schemas.microsoft.com/office/drawing/2017/decorative" val="1"/>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6644481" y="4035199"/>
            <a:ext cx="4709320" cy="1924669"/>
          </a:xfrm>
        </p:spPr>
        <p:txBody>
          <a:bodyPr>
            <a:normAutofit lnSpcReduction="10000"/>
          </a:bodyPr>
          <a:lstStyle/>
          <a:p>
            <a:endParaRPr lang="en-US" sz="1600" b="1" dirty="0"/>
          </a:p>
          <a:p>
            <a:r>
              <a:rPr lang="en-US" sz="1600" b="1" dirty="0"/>
              <a:t>Primary memory, also known as main memory or RAM, is the computer's temporary storage that holds data and instructions needed by the CPU for quick access. It is fast and volatile, losing its contents when the power 		is turned off.</a:t>
            </a:r>
          </a:p>
        </p:txBody>
      </p: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1</a:t>
            </a:fld>
            <a:endParaRPr lang="en-US" dirty="0"/>
          </a:p>
        </p:txBody>
      </p:sp>
      <p:sp>
        <p:nvSpPr>
          <p:cNvPr id="6" name="Rectangle 5">
            <a:extLst>
              <a:ext uri="{FF2B5EF4-FFF2-40B4-BE49-F238E27FC236}">
                <a16:creationId xmlns:a16="http://schemas.microsoft.com/office/drawing/2014/main" id="{5BF0CB59-93BB-5167-428E-E28DC157B749}"/>
              </a:ext>
            </a:extLst>
          </p:cNvPr>
          <p:cNvSpPr/>
          <p:nvPr/>
        </p:nvSpPr>
        <p:spPr>
          <a:xfrm>
            <a:off x="9125680" y="6356350"/>
            <a:ext cx="2304320"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528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6FA8413-F8DB-9728-A9BE-6E1F460EC28D}"/>
              </a:ext>
            </a:extLst>
          </p:cNvPr>
          <p:cNvPicPr>
            <a:picLocks noChangeAspect="1"/>
          </p:cNvPicPr>
          <p:nvPr/>
        </p:nvPicPr>
        <p:blipFill>
          <a:blip r:embed="rId3"/>
          <a:stretch>
            <a:fillRect/>
          </a:stretch>
        </p:blipFill>
        <p:spPr>
          <a:xfrm>
            <a:off x="0" y="899652"/>
            <a:ext cx="7282289" cy="5639260"/>
          </a:xfrm>
          <a:prstGeom prst="rect">
            <a:avLst/>
          </a:prstGeom>
        </p:spPr>
      </p:pic>
      <p:sp>
        <p:nvSpPr>
          <p:cNvPr id="8" name="Text Placeholder 7"/>
          <p:cNvSpPr>
            <a:spLocks noGrp="1"/>
          </p:cNvSpPr>
          <p:nvPr>
            <p:ph type="body" idx="1"/>
          </p:nvPr>
        </p:nvSpPr>
        <p:spPr>
          <a:xfrm>
            <a:off x="1363657" y="319088"/>
            <a:ext cx="4938058" cy="1500187"/>
          </a:xfrm>
        </p:spPr>
        <p:txBody>
          <a:bodyPr/>
          <a:lstStyle/>
          <a:p>
            <a:r>
              <a:rPr lang="en-US" dirty="0"/>
              <a:t>Classification of primary memory.</a:t>
            </a:r>
          </a:p>
        </p:txBody>
      </p:sp>
      <p:sp>
        <p:nvSpPr>
          <p:cNvPr id="4" name="Title 3"/>
          <p:cNvSpPr>
            <a:spLocks noGrp="1"/>
          </p:cNvSpPr>
          <p:nvPr>
            <p:ph type="title"/>
          </p:nvPr>
        </p:nvSpPr>
        <p:spPr>
          <a:xfrm>
            <a:off x="7557980" y="2026202"/>
            <a:ext cx="4938058" cy="1872028"/>
          </a:xfrm>
        </p:spPr>
        <p:txBody>
          <a:bodyPr/>
          <a:lstStyle/>
          <a:p>
            <a:r>
              <a:rPr lang="en-US" dirty="0"/>
              <a:t>Types of primary memory</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a:t>
            </a:fld>
            <a:endParaRPr lang="en-US" dirty="0"/>
          </a:p>
        </p:txBody>
      </p:sp>
      <p:sp>
        <p:nvSpPr>
          <p:cNvPr id="16" name="Rectangle 15">
            <a:extLst>
              <a:ext uri="{FF2B5EF4-FFF2-40B4-BE49-F238E27FC236}">
                <a16:creationId xmlns:a16="http://schemas.microsoft.com/office/drawing/2014/main" id="{55A4E07E-73C5-6D52-8A7A-6A4137AF14B2}"/>
              </a:ext>
            </a:extLst>
          </p:cNvPr>
          <p:cNvSpPr/>
          <p:nvPr/>
        </p:nvSpPr>
        <p:spPr>
          <a:xfrm>
            <a:off x="9049480" y="6356350"/>
            <a:ext cx="2304320"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2FB57BB-4E8E-1EB5-1A31-5EB53F1646F5}"/>
              </a:ext>
            </a:extLst>
          </p:cNvPr>
          <p:cNvSpPr txBox="1"/>
          <p:nvPr/>
        </p:nvSpPr>
        <p:spPr>
          <a:xfrm>
            <a:off x="7480666" y="3719282"/>
            <a:ext cx="4828595" cy="707886"/>
          </a:xfrm>
          <a:prstGeom prst="rect">
            <a:avLst/>
          </a:prstGeom>
          <a:noFill/>
        </p:spPr>
        <p:txBody>
          <a:bodyPr wrap="square" rtlCol="0">
            <a:spAutoFit/>
          </a:bodyPr>
          <a:lstStyle/>
          <a:p>
            <a:r>
              <a:rPr lang="en-US" sz="4000" dirty="0"/>
              <a:t>RAM AND ROME</a:t>
            </a:r>
            <a:endParaRPr lang="en-US" sz="2800" dirty="0"/>
          </a:p>
        </p:txBody>
      </p:sp>
    </p:spTree>
    <p:extLst>
      <p:ext uri="{BB962C8B-B14F-4D97-AF65-F5344CB8AC3E}">
        <p14:creationId xmlns:p14="http://schemas.microsoft.com/office/powerpoint/2010/main" val="92354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RAM</a:t>
            </a:r>
          </a:p>
        </p:txBody>
      </p:sp>
      <p:sp>
        <p:nvSpPr>
          <p:cNvPr id="8" name="Text Placeholder 7"/>
          <p:cNvSpPr>
            <a:spLocks noGrp="1"/>
          </p:cNvSpPr>
          <p:nvPr>
            <p:ph type="body" sz="half" idx="2"/>
          </p:nvPr>
        </p:nvSpPr>
        <p:spPr>
          <a:xfrm>
            <a:off x="253863" y="2170796"/>
            <a:ext cx="4287013" cy="3660626"/>
          </a:xfrm>
        </p:spPr>
        <p:txBody>
          <a:bodyPr/>
          <a:lstStyle/>
          <a:p>
            <a:pPr marL="285750" indent="-285750">
              <a:buFont typeface="Arial" panose="020B0604020202020204" pitchFamily="34" charset="0"/>
              <a:buChar char="•"/>
            </a:pPr>
            <a:r>
              <a:rPr lang="en-US" sz="1800" b="1" dirty="0"/>
              <a:t>Temporary Storage: </a:t>
            </a:r>
            <a:r>
              <a:rPr lang="en-US" dirty="0"/>
              <a:t>RAM (Random Access Memory) provides fast, temporary storage for data and programs that the CPU needs while a computer is running.</a:t>
            </a:r>
          </a:p>
          <a:p>
            <a:pPr marL="285750" indent="-285750">
              <a:buFont typeface="Arial" panose="020B0604020202020204" pitchFamily="34" charset="0"/>
              <a:buChar char="•"/>
            </a:pPr>
            <a:r>
              <a:rPr lang="en-US" sz="1800" b="1" dirty="0"/>
              <a:t>Volatile Memory: </a:t>
            </a:r>
            <a:r>
              <a:rPr lang="en-US" dirty="0"/>
              <a:t>RAM is volatile, meaning it loses all stored information when the power is turned off.</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srcRect l="16328" r="16328"/>
          <a:stretch/>
        </p:blipFill>
        <p:spPr/>
      </p:pic>
      <p:sp>
        <p:nvSpPr>
          <p:cNvPr id="2" name="Rectangle 1">
            <a:extLst>
              <a:ext uri="{FF2B5EF4-FFF2-40B4-BE49-F238E27FC236}">
                <a16:creationId xmlns:a16="http://schemas.microsoft.com/office/drawing/2014/main" id="{35C5AAA0-1FAE-20A6-CD11-89E10B039086}"/>
              </a:ext>
            </a:extLst>
          </p:cNvPr>
          <p:cNvSpPr/>
          <p:nvPr/>
        </p:nvSpPr>
        <p:spPr>
          <a:xfrm>
            <a:off x="9125680" y="6356350"/>
            <a:ext cx="2304320"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94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30496" y="526412"/>
            <a:ext cx="4288209" cy="1600200"/>
          </a:xfrm>
        </p:spPr>
        <p:txBody>
          <a:bodyPr/>
          <a:lstStyle/>
          <a:p>
            <a:r>
              <a:rPr lang="en-US" dirty="0"/>
              <a:t>Types of RAM</a:t>
            </a:r>
          </a:p>
        </p:txBody>
      </p:sp>
      <p:sp>
        <p:nvSpPr>
          <p:cNvPr id="8" name="Text Placeholder 7"/>
          <p:cNvSpPr>
            <a:spLocks noGrp="1"/>
          </p:cNvSpPr>
          <p:nvPr>
            <p:ph type="body" sz="half" idx="2"/>
          </p:nvPr>
        </p:nvSpPr>
        <p:spPr>
          <a:xfrm>
            <a:off x="6133316" y="2411167"/>
            <a:ext cx="2955047" cy="4122367"/>
          </a:xfrm>
        </p:spPr>
        <p:txBody>
          <a:bodyPr>
            <a:normAutofit fontScale="92500" lnSpcReduction="20000"/>
          </a:bodyPr>
          <a:lstStyle/>
          <a:p>
            <a:r>
              <a:rPr lang="en-US" sz="2400" b="1" dirty="0"/>
              <a:t>     </a:t>
            </a:r>
          </a:p>
          <a:p>
            <a:r>
              <a:rPr lang="en-US" sz="2400" b="1" dirty="0"/>
              <a:t>	SRAM</a:t>
            </a:r>
          </a:p>
          <a:p>
            <a:pPr marL="342900" indent="-342900">
              <a:buFont typeface="Arial" panose="020B0604020202020204" pitchFamily="34" charset="0"/>
              <a:buChar char="•"/>
            </a:pPr>
            <a:r>
              <a:rPr lang="en-US" sz="1800" b="1" dirty="0"/>
              <a:t>Faster and More Stable: </a:t>
            </a:r>
            <a:r>
              <a:rPr lang="en-US" sz="1800" dirty="0"/>
              <a:t>SRAM provides quicker data access and does not require periodic refreshing, making it faster and more stable.</a:t>
            </a:r>
          </a:p>
          <a:p>
            <a:pPr marL="342900" indent="-342900">
              <a:buFont typeface="Arial" panose="020B0604020202020204" pitchFamily="34" charset="0"/>
              <a:buChar char="•"/>
            </a:pPr>
            <a:r>
              <a:rPr lang="en-US" sz="1800" b="1" dirty="0"/>
              <a:t>More Expensive and Power-Consuming:</a:t>
            </a:r>
            <a:r>
              <a:rPr lang="en-US" sz="1800" dirty="0"/>
              <a:t> SRAM is more costly and consumes more power, making it less practical for large memory capacities compared to DRAM.</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4</a:t>
            </a:fld>
            <a:endParaRPr lang="en-US" dirty="0"/>
          </a:p>
        </p:txBody>
      </p:sp>
      <p:sp>
        <p:nvSpPr>
          <p:cNvPr id="2" name="Rectangle 1">
            <a:extLst>
              <a:ext uri="{FF2B5EF4-FFF2-40B4-BE49-F238E27FC236}">
                <a16:creationId xmlns:a16="http://schemas.microsoft.com/office/drawing/2014/main" id="{19AC5DB4-E133-2EC4-4265-363CD9CF698B}"/>
              </a:ext>
            </a:extLst>
          </p:cNvPr>
          <p:cNvSpPr/>
          <p:nvPr/>
        </p:nvSpPr>
        <p:spPr>
          <a:xfrm>
            <a:off x="9022441" y="6356350"/>
            <a:ext cx="2304320"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21A9ED6A-61DF-1CBA-04B7-8CFE79692610}"/>
              </a:ext>
            </a:extLst>
          </p:cNvPr>
          <p:cNvSpPr>
            <a:spLocks noChangeArrowheads="1"/>
          </p:cNvSpPr>
          <p:nvPr/>
        </p:nvSpPr>
        <p:spPr bwMode="auto">
          <a:xfrm>
            <a:off x="9165689" y="2977061"/>
            <a:ext cx="2955047"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rPr>
              <a:t>	    DRAM</a:t>
            </a:r>
          </a:p>
          <a:p>
            <a:pPr marR="0" lvl="0" algn="l" defTabSz="914400" rtl="0" eaLnBrk="0" fontAlgn="base" latinLnBrk="0" hangingPunct="0">
              <a:lnSpc>
                <a:spcPct val="100000"/>
              </a:lnSpc>
              <a:spcBef>
                <a:spcPct val="0"/>
              </a:spcBef>
              <a:spcAft>
                <a:spcPct val="0"/>
              </a:spcAft>
              <a:buClrTx/>
              <a:buSzTx/>
              <a:tabLst/>
            </a:pPr>
            <a:endParaRPr kumimoji="0" lang="en-US" altLang="en-US" sz="1700" b="1"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Cost and Capacity</a:t>
            </a:r>
            <a:r>
              <a:rPr kumimoji="0" lang="en-US" altLang="en-US" b="0" i="0" u="none" strike="noStrike" cap="none" normalizeH="0" baseline="0" dirty="0">
                <a:ln>
                  <a:noFill/>
                </a:ln>
                <a:solidFill>
                  <a:schemeClr val="tx1"/>
                </a:solidFill>
                <a:effectLst/>
              </a:rPr>
              <a:t>: </a:t>
            </a:r>
            <a:r>
              <a:rPr kumimoji="0" lang="en-US" altLang="en-US" sz="1700" b="0" i="0" u="none" strike="noStrike" cap="none" normalizeH="0" baseline="0" dirty="0">
                <a:ln>
                  <a:noFill/>
                </a:ln>
                <a:solidFill>
                  <a:schemeClr val="tx1"/>
                </a:solidFill>
                <a:effectLst/>
              </a:rPr>
              <a:t>DRAM is cheaper and offers higher storage density than SRAM, making it ideal for large-capacity memory.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7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Speed and Refreshing</a:t>
            </a:r>
            <a:r>
              <a:rPr kumimoji="0" lang="en-US" altLang="en-US" b="0" i="0" u="none" strike="noStrike" cap="none" normalizeH="0" baseline="0" dirty="0">
                <a:ln>
                  <a:noFill/>
                </a:ln>
                <a:solidFill>
                  <a:schemeClr val="tx1"/>
                </a:solidFill>
                <a:effectLst/>
              </a:rPr>
              <a:t>: </a:t>
            </a:r>
            <a:r>
              <a:rPr kumimoji="0" lang="en-US" altLang="en-US" sz="1700" b="0" i="0" u="none" strike="noStrike" cap="none" normalizeH="0" baseline="0" dirty="0">
                <a:ln>
                  <a:noFill/>
                </a:ln>
                <a:solidFill>
                  <a:schemeClr val="tx1"/>
                </a:solidFill>
                <a:effectLst/>
              </a:rPr>
              <a:t>DRAM is slower than SRAM as it requires constant refreshing to retain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a:ln>
                <a:noFill/>
              </a:ln>
              <a:solidFill>
                <a:schemeClr val="tx1"/>
              </a:solidFill>
              <a:effectLst/>
            </a:endParaRPr>
          </a:p>
        </p:txBody>
      </p:sp>
      <p:cxnSp>
        <p:nvCxnSpPr>
          <p:cNvPr id="10" name="Straight Connector 9">
            <a:extLst>
              <a:ext uri="{FF2B5EF4-FFF2-40B4-BE49-F238E27FC236}">
                <a16:creationId xmlns:a16="http://schemas.microsoft.com/office/drawing/2014/main" id="{9A9068CD-FA1B-A34E-B2C8-851FC1B2C819}"/>
              </a:ext>
            </a:extLst>
          </p:cNvPr>
          <p:cNvCxnSpPr/>
          <p:nvPr/>
        </p:nvCxnSpPr>
        <p:spPr>
          <a:xfrm>
            <a:off x="9236953" y="2126613"/>
            <a:ext cx="0" cy="277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464CDF-A8ED-5FB9-0A73-E4EA3F5C782C}"/>
              </a:ext>
            </a:extLst>
          </p:cNvPr>
          <p:cNvCxnSpPr>
            <a:cxnSpLocks/>
          </p:cNvCxnSpPr>
          <p:nvPr/>
        </p:nvCxnSpPr>
        <p:spPr>
          <a:xfrm>
            <a:off x="9231583" y="2403987"/>
            <a:ext cx="0" cy="277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FCE7A8-F332-A5E7-382C-8C70839E1BF2}"/>
              </a:ext>
            </a:extLst>
          </p:cNvPr>
          <p:cNvCxnSpPr/>
          <p:nvPr/>
        </p:nvCxnSpPr>
        <p:spPr>
          <a:xfrm flipH="1">
            <a:off x="7256206" y="2681361"/>
            <a:ext cx="1975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FA6B79-45EC-4E0C-F1A3-70AAC5CC78A7}"/>
              </a:ext>
            </a:extLst>
          </p:cNvPr>
          <p:cNvCxnSpPr/>
          <p:nvPr/>
        </p:nvCxnSpPr>
        <p:spPr>
          <a:xfrm>
            <a:off x="7256206" y="2681361"/>
            <a:ext cx="0" cy="238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8101FC-F7F1-6EA6-0A1B-EB6220A0E0C9}"/>
              </a:ext>
            </a:extLst>
          </p:cNvPr>
          <p:cNvCxnSpPr>
            <a:cxnSpLocks/>
          </p:cNvCxnSpPr>
          <p:nvPr/>
        </p:nvCxnSpPr>
        <p:spPr>
          <a:xfrm>
            <a:off x="9249922" y="2681361"/>
            <a:ext cx="14192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668743-9DF6-A48C-8CB9-BA4D7BE5D333}"/>
              </a:ext>
            </a:extLst>
          </p:cNvPr>
          <p:cNvCxnSpPr>
            <a:cxnSpLocks/>
            <a:endCxn id="5" idx="0"/>
          </p:cNvCxnSpPr>
          <p:nvPr/>
        </p:nvCxnSpPr>
        <p:spPr>
          <a:xfrm>
            <a:off x="10643213" y="2681361"/>
            <a:ext cx="0" cy="29570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E43093F-471A-883D-E817-FFEE5B1B04A6}"/>
              </a:ext>
            </a:extLst>
          </p:cNvPr>
          <p:cNvPicPr>
            <a:picLocks noChangeAspect="1"/>
          </p:cNvPicPr>
          <p:nvPr/>
        </p:nvPicPr>
        <p:blipFill>
          <a:blip r:embed="rId3"/>
          <a:stretch>
            <a:fillRect/>
          </a:stretch>
        </p:blipFill>
        <p:spPr>
          <a:xfrm>
            <a:off x="155210" y="1460090"/>
            <a:ext cx="6121354" cy="4896259"/>
          </a:xfrm>
          <a:prstGeom prst="rect">
            <a:avLst/>
          </a:prstGeom>
        </p:spPr>
      </p:pic>
      <p:sp>
        <p:nvSpPr>
          <p:cNvPr id="30" name="TextBox 29">
            <a:extLst>
              <a:ext uri="{FF2B5EF4-FFF2-40B4-BE49-F238E27FC236}">
                <a16:creationId xmlns:a16="http://schemas.microsoft.com/office/drawing/2014/main" id="{0F5C46AC-8795-A961-5D9D-C7BA6206E670}"/>
              </a:ext>
            </a:extLst>
          </p:cNvPr>
          <p:cNvSpPr txBox="1"/>
          <p:nvPr/>
        </p:nvSpPr>
        <p:spPr>
          <a:xfrm>
            <a:off x="1942097" y="6356349"/>
            <a:ext cx="2890684" cy="369332"/>
          </a:xfrm>
          <a:prstGeom prst="rect">
            <a:avLst/>
          </a:prstGeom>
          <a:noFill/>
        </p:spPr>
        <p:txBody>
          <a:bodyPr wrap="square" rtlCol="0">
            <a:spAutoFit/>
          </a:bodyPr>
          <a:lstStyle/>
          <a:p>
            <a:r>
              <a:rPr lang="en-US" dirty="0"/>
              <a:t>FIG:SRAM and DRAM</a:t>
            </a:r>
          </a:p>
        </p:txBody>
      </p:sp>
    </p:spTree>
    <p:extLst>
      <p:ext uri="{BB962C8B-B14F-4D97-AF65-F5344CB8AC3E}">
        <p14:creationId xmlns:p14="http://schemas.microsoft.com/office/powerpoint/2010/main" val="145131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ROM</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5</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srcRect l="16615" r="16615"/>
          <a:stretch/>
        </p:blipFill>
        <p:spPr/>
      </p:pic>
      <p:sp>
        <p:nvSpPr>
          <p:cNvPr id="2" name="Rectangle 1">
            <a:extLst>
              <a:ext uri="{FF2B5EF4-FFF2-40B4-BE49-F238E27FC236}">
                <a16:creationId xmlns:a16="http://schemas.microsoft.com/office/drawing/2014/main" id="{35C5AAA0-1FAE-20A6-CD11-89E10B039086}"/>
              </a:ext>
            </a:extLst>
          </p:cNvPr>
          <p:cNvSpPr/>
          <p:nvPr/>
        </p:nvSpPr>
        <p:spPr>
          <a:xfrm>
            <a:off x="9125680" y="6356350"/>
            <a:ext cx="2304320"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D88B7BDC-8440-323F-47C0-B0755ABC60D2}"/>
              </a:ext>
            </a:extLst>
          </p:cNvPr>
          <p:cNvSpPr>
            <a:spLocks noChangeArrowheads="1"/>
          </p:cNvSpPr>
          <p:nvPr/>
        </p:nvSpPr>
        <p:spPr bwMode="auto">
          <a:xfrm>
            <a:off x="397686" y="2231168"/>
            <a:ext cx="475182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Non-Volatile</a:t>
            </a:r>
            <a:r>
              <a:rPr kumimoji="0" lang="en-US" altLang="en-US" sz="2400" b="0" i="0" u="none" strike="noStrike" cap="none" normalizeH="0" baseline="0" dirty="0">
                <a:ln>
                  <a:noFill/>
                </a:ln>
                <a:solidFill>
                  <a:schemeClr val="tx1"/>
                </a:solidFill>
                <a:effectLst/>
                <a:latin typeface="Arial" panose="020B0604020202020204" pitchFamily="34" charset="0"/>
              </a:rPr>
              <a:t>: ROM retains data permanently, even when the power is turned off.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Read-Only</a:t>
            </a:r>
            <a:r>
              <a:rPr kumimoji="0" lang="en-US" altLang="en-US" sz="2400" b="0" i="0" u="none" strike="noStrike" cap="none" normalizeH="0" baseline="0" dirty="0">
                <a:ln>
                  <a:noFill/>
                </a:ln>
                <a:solidFill>
                  <a:schemeClr val="tx1"/>
                </a:solidFill>
                <a:effectLst/>
                <a:latin typeface="Arial" panose="020B0604020202020204" pitchFamily="34" charset="0"/>
              </a:rPr>
              <a:t>: It is used to store fixed, unchangeable data like firmware and system boot instructions. </a:t>
            </a:r>
          </a:p>
        </p:txBody>
      </p:sp>
    </p:spTree>
    <p:extLst>
      <p:ext uri="{BB962C8B-B14F-4D97-AF65-F5344CB8AC3E}">
        <p14:creationId xmlns:p14="http://schemas.microsoft.com/office/powerpoint/2010/main" val="3098591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E43093F-471A-883D-E817-FFEE5B1B04A6}"/>
              </a:ext>
            </a:extLst>
          </p:cNvPr>
          <p:cNvPicPr>
            <a:picLocks noChangeAspect="1"/>
          </p:cNvPicPr>
          <p:nvPr/>
        </p:nvPicPr>
        <p:blipFill>
          <a:blip r:embed="rId3"/>
          <a:srcRect/>
          <a:stretch/>
        </p:blipFill>
        <p:spPr>
          <a:xfrm>
            <a:off x="155210" y="2286000"/>
            <a:ext cx="7492106" cy="2742645"/>
          </a:xfrm>
          <a:prstGeom prst="rect">
            <a:avLst/>
          </a:prstGeom>
        </p:spPr>
      </p:pic>
      <p:sp>
        <p:nvSpPr>
          <p:cNvPr id="4" name="Title 3"/>
          <p:cNvSpPr>
            <a:spLocks noGrp="1"/>
          </p:cNvSpPr>
          <p:nvPr>
            <p:ph type="title"/>
          </p:nvPr>
        </p:nvSpPr>
        <p:spPr>
          <a:xfrm>
            <a:off x="8030496" y="526412"/>
            <a:ext cx="4288209" cy="1600200"/>
          </a:xfrm>
        </p:spPr>
        <p:txBody>
          <a:bodyPr/>
          <a:lstStyle/>
          <a:p>
            <a:r>
              <a:rPr lang="en-US" dirty="0"/>
              <a:t>Types of ROM</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6</a:t>
            </a:fld>
            <a:endParaRPr lang="en-US" dirty="0"/>
          </a:p>
        </p:txBody>
      </p:sp>
      <p:sp>
        <p:nvSpPr>
          <p:cNvPr id="2" name="Rectangle 1">
            <a:extLst>
              <a:ext uri="{FF2B5EF4-FFF2-40B4-BE49-F238E27FC236}">
                <a16:creationId xmlns:a16="http://schemas.microsoft.com/office/drawing/2014/main" id="{19AC5DB4-E133-2EC4-4265-363CD9CF698B}"/>
              </a:ext>
            </a:extLst>
          </p:cNvPr>
          <p:cNvSpPr/>
          <p:nvPr/>
        </p:nvSpPr>
        <p:spPr>
          <a:xfrm>
            <a:off x="9022441" y="6356350"/>
            <a:ext cx="2304320"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F5C46AC-8795-A961-5D9D-C7BA6206E670}"/>
              </a:ext>
            </a:extLst>
          </p:cNvPr>
          <p:cNvSpPr txBox="1"/>
          <p:nvPr/>
        </p:nvSpPr>
        <p:spPr>
          <a:xfrm>
            <a:off x="1942097" y="6356349"/>
            <a:ext cx="2890684" cy="369332"/>
          </a:xfrm>
          <a:prstGeom prst="rect">
            <a:avLst/>
          </a:prstGeom>
          <a:noFill/>
        </p:spPr>
        <p:txBody>
          <a:bodyPr wrap="square" rtlCol="0">
            <a:spAutoFit/>
          </a:bodyPr>
          <a:lstStyle/>
          <a:p>
            <a:r>
              <a:rPr lang="en-US" dirty="0"/>
              <a:t>FIG:EPROM and EEPROM</a:t>
            </a:r>
          </a:p>
        </p:txBody>
      </p:sp>
      <p:sp>
        <p:nvSpPr>
          <p:cNvPr id="3" name="Rectangle 1">
            <a:extLst>
              <a:ext uri="{FF2B5EF4-FFF2-40B4-BE49-F238E27FC236}">
                <a16:creationId xmlns:a16="http://schemas.microsoft.com/office/drawing/2014/main" id="{74B98F5B-F783-26F8-4DD0-5AAA01EFEDED}"/>
              </a:ext>
            </a:extLst>
          </p:cNvPr>
          <p:cNvSpPr>
            <a:spLocks noChangeArrowheads="1"/>
          </p:cNvSpPr>
          <p:nvPr/>
        </p:nvSpPr>
        <p:spPr bwMode="auto">
          <a:xfrm>
            <a:off x="6365830" y="2126612"/>
            <a:ext cx="551969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1"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EEPROM</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Erased using ultraviolet (UV) light, which requires removing the chip from the circuit. Erased electrically, allowing for in-circuit modifications without removal.</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EPROM</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Can be programmed multiple times after erasure, but the process is slower and requires special equipment. </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Allows for easier and more frequent reprogramming directly through electrical signals, providing more flexibility.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0334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Cache memory</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7</a:t>
            </a:fld>
            <a:endParaRPr lang="en-US" dirty="0"/>
          </a:p>
        </p:txBody>
      </p:sp>
      <p:sp>
        <p:nvSpPr>
          <p:cNvPr id="5" name="Rectangle 2">
            <a:extLst>
              <a:ext uri="{FF2B5EF4-FFF2-40B4-BE49-F238E27FC236}">
                <a16:creationId xmlns:a16="http://schemas.microsoft.com/office/drawing/2014/main" id="{D80DDDFE-C136-5B2B-792F-11EBEB72FC80}"/>
              </a:ext>
            </a:extLst>
          </p:cNvPr>
          <p:cNvSpPr>
            <a:spLocks noGrp="1" noChangeArrowheads="1"/>
          </p:cNvSpPr>
          <p:nvPr>
            <p:ph type="body" sz="half" idx="2"/>
          </p:nvPr>
        </p:nvSpPr>
        <p:spPr bwMode="auto">
          <a:xfrm>
            <a:off x="475904" y="2543492"/>
            <a:ext cx="562009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High-Speed Storage</a:t>
            </a:r>
            <a:r>
              <a:rPr kumimoji="0" lang="en-US" altLang="en-US" sz="2400" b="0" i="0" u="none" strike="noStrike" cap="none" normalizeH="0" baseline="0" dirty="0">
                <a:ln>
                  <a:noFill/>
                </a:ln>
                <a:solidFill>
                  <a:schemeClr val="tx1"/>
                </a:solidFill>
                <a:effectLst/>
                <a:latin typeface="Arial" panose="020B0604020202020204" pitchFamily="34" charset="0"/>
              </a:rPr>
              <a:t>: Cache memory provides rapid access to frequently used data and instructions, improving CPU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Temporary Data Storage</a:t>
            </a:r>
            <a:r>
              <a:rPr kumimoji="0" lang="en-US" altLang="en-US" sz="2400" b="0" i="0" u="none" strike="noStrike" cap="none" normalizeH="0" baseline="0" dirty="0">
                <a:ln>
                  <a:noFill/>
                </a:ln>
                <a:solidFill>
                  <a:schemeClr val="tx1"/>
                </a:solidFill>
                <a:effectLst/>
                <a:latin typeface="Arial" panose="020B0604020202020204" pitchFamily="34" charset="0"/>
              </a:rPr>
              <a:t>: It holds copies of data from the main memory to reduce access times and speed up processing. </a:t>
            </a:r>
          </a:p>
        </p:txBody>
      </p:sp>
      <p:pic>
        <p:nvPicPr>
          <p:cNvPr id="11" name="Picture 10">
            <a:extLst>
              <a:ext uri="{FF2B5EF4-FFF2-40B4-BE49-F238E27FC236}">
                <a16:creationId xmlns:a16="http://schemas.microsoft.com/office/drawing/2014/main" id="{DD9ADC25-4DE8-C33E-B788-B6F29B883747}"/>
              </a:ext>
            </a:extLst>
          </p:cNvPr>
          <p:cNvPicPr>
            <a:picLocks noChangeAspect="1"/>
          </p:cNvPicPr>
          <p:nvPr/>
        </p:nvPicPr>
        <p:blipFill>
          <a:blip r:embed="rId2"/>
          <a:stretch>
            <a:fillRect/>
          </a:stretch>
        </p:blipFill>
        <p:spPr>
          <a:xfrm flipH="1">
            <a:off x="6095998" y="2057399"/>
            <a:ext cx="5963265" cy="3252019"/>
          </a:xfrm>
          <a:prstGeom prst="rect">
            <a:avLst/>
          </a:prstGeom>
        </p:spPr>
      </p:pic>
      <p:sp>
        <p:nvSpPr>
          <p:cNvPr id="13" name="Rectangle 12">
            <a:extLst>
              <a:ext uri="{FF2B5EF4-FFF2-40B4-BE49-F238E27FC236}">
                <a16:creationId xmlns:a16="http://schemas.microsoft.com/office/drawing/2014/main" id="{9A2C4793-6E95-8018-6E4A-2FD357E47A92}"/>
              </a:ext>
            </a:extLst>
          </p:cNvPr>
          <p:cNvSpPr/>
          <p:nvPr/>
        </p:nvSpPr>
        <p:spPr>
          <a:xfrm>
            <a:off x="9077630" y="6356349"/>
            <a:ext cx="2304320"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4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unlit hills next to lake">
            <a:extLst>
              <a:ext uri="{FF2B5EF4-FFF2-40B4-BE49-F238E27FC236}">
                <a16:creationId xmlns:a16="http://schemas.microsoft.com/office/drawing/2014/main" id="{D8A24D66-1393-5A4A-A837-99DB7C78625B}"/>
              </a:ext>
            </a:extLst>
          </p:cNvPr>
          <p:cNvPicPr>
            <a:picLocks noGrp="1" noChangeAspect="1"/>
          </p:cNvPicPr>
          <p:nvPr>
            <p:ph type="pic" sz="quarter" idx="10"/>
          </p:nvPr>
        </p:nvPicPr>
        <p:blipFill>
          <a:blip r:embed="rId3"/>
          <a:srcRect t="472" b="472"/>
          <a:stretch/>
        </p:blipFill>
        <p:spPr/>
      </p:pic>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4" name="Rectangle 3">
            <a:extLst>
              <a:ext uri="{FF2B5EF4-FFF2-40B4-BE49-F238E27FC236}">
                <a16:creationId xmlns:a16="http://schemas.microsoft.com/office/drawing/2014/main" id="{8C75711E-DB11-F8CB-3714-F554A993F2E1}"/>
              </a:ext>
            </a:extLst>
          </p:cNvPr>
          <p:cNvSpPr/>
          <p:nvPr/>
        </p:nvSpPr>
        <p:spPr>
          <a:xfrm>
            <a:off x="-1" y="4424516"/>
            <a:ext cx="3996813" cy="12683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PRESENTATION BY:</a:t>
            </a:r>
          </a:p>
          <a:p>
            <a:pPr algn="ctr"/>
            <a:r>
              <a:rPr lang="en-US" dirty="0"/>
              <a:t>Aashish Subedi</a:t>
            </a:r>
          </a:p>
          <a:p>
            <a:pPr algn="ctr"/>
            <a:r>
              <a:rPr lang="en-US" dirty="0"/>
              <a:t>ashisvlog12@gmail.com</a:t>
            </a:r>
          </a:p>
        </p:txBody>
      </p:sp>
      <p:sp>
        <p:nvSpPr>
          <p:cNvPr id="2" name="Rectangle 1">
            <a:extLst>
              <a:ext uri="{FF2B5EF4-FFF2-40B4-BE49-F238E27FC236}">
                <a16:creationId xmlns:a16="http://schemas.microsoft.com/office/drawing/2014/main" id="{09D8517C-E856-8407-31A4-4249522C1325}"/>
              </a:ext>
            </a:extLst>
          </p:cNvPr>
          <p:cNvSpPr/>
          <p:nvPr/>
        </p:nvSpPr>
        <p:spPr>
          <a:xfrm>
            <a:off x="2408903" y="32237"/>
            <a:ext cx="6322143" cy="15914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SHREE SHANTI BHAGWATI SECONDARY SCHOOL </a:t>
            </a:r>
          </a:p>
        </p:txBody>
      </p:sp>
      <p:sp>
        <p:nvSpPr>
          <p:cNvPr id="5" name="Rectangle 4">
            <a:extLst>
              <a:ext uri="{FF2B5EF4-FFF2-40B4-BE49-F238E27FC236}">
                <a16:creationId xmlns:a16="http://schemas.microsoft.com/office/drawing/2014/main" id="{66768B60-B549-F427-A988-12FF3C0D1853}"/>
              </a:ext>
            </a:extLst>
          </p:cNvPr>
          <p:cNvSpPr/>
          <p:nvPr/>
        </p:nvSpPr>
        <p:spPr>
          <a:xfrm>
            <a:off x="8042786" y="4424516"/>
            <a:ext cx="3996813" cy="12683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PRESENTED TO :</a:t>
            </a:r>
          </a:p>
          <a:p>
            <a:pPr algn="ctr"/>
            <a:r>
              <a:rPr lang="en-US" dirty="0"/>
              <a:t>Mukesh Mahato</a:t>
            </a:r>
          </a:p>
          <a:p>
            <a:pPr algn="ctr"/>
            <a:r>
              <a:rPr lang="en-US" dirty="0"/>
              <a:t>Mukumukes101@gmai.com</a:t>
            </a:r>
          </a:p>
        </p:txBody>
      </p:sp>
    </p:spTree>
    <p:extLst>
      <p:ext uri="{BB962C8B-B14F-4D97-AF65-F5344CB8AC3E}">
        <p14:creationId xmlns:p14="http://schemas.microsoft.com/office/powerpoint/2010/main" val="96375242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5078F9-D130-4E79-8F07-E7E7805071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Winter presentation</Template>
  <TotalTime>70</TotalTime>
  <Words>468</Words>
  <Application>Microsoft Office PowerPoint</Application>
  <PresentationFormat>Widescreen</PresentationFormat>
  <Paragraphs>63</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Gill Sans</vt:lpstr>
      <vt:lpstr>Office Theme</vt:lpstr>
      <vt:lpstr>Primary memory definition</vt:lpstr>
      <vt:lpstr>Types of primary memory</vt:lpstr>
      <vt:lpstr>RAM</vt:lpstr>
      <vt:lpstr>Types of RAM</vt:lpstr>
      <vt:lpstr>ROM</vt:lpstr>
      <vt:lpstr>Types of ROM</vt:lpstr>
      <vt:lpstr>Cache memory</vt:lpstr>
      <vt:lpstr>Large Image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Pratik Dahal</dc:creator>
  <cp:lastModifiedBy>Pratik Dahal</cp:lastModifiedBy>
  <cp:revision>13</cp:revision>
  <dcterms:created xsi:type="dcterms:W3CDTF">2024-08-05T08:11:20Z</dcterms:created>
  <dcterms:modified xsi:type="dcterms:W3CDTF">2024-08-21T07:07:05Z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